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sldIdLst>
    <p:sldId id="259" r:id="rId2"/>
    <p:sldId id="258" r:id="rId3"/>
    <p:sldId id="256" r:id="rId4"/>
    <p:sldId id="320" r:id="rId5"/>
    <p:sldId id="330" r:id="rId6"/>
    <p:sldId id="329" r:id="rId7"/>
    <p:sldId id="353" r:id="rId8"/>
    <p:sldId id="360" r:id="rId9"/>
    <p:sldId id="260" r:id="rId10"/>
    <p:sldId id="321" r:id="rId11"/>
    <p:sldId id="261" r:id="rId12"/>
    <p:sldId id="332" r:id="rId13"/>
    <p:sldId id="262" r:id="rId14"/>
    <p:sldId id="267" r:id="rId15"/>
    <p:sldId id="272" r:id="rId16"/>
    <p:sldId id="273" r:id="rId17"/>
    <p:sldId id="263" r:id="rId18"/>
    <p:sldId id="264" r:id="rId19"/>
    <p:sldId id="359" r:id="rId20"/>
    <p:sldId id="265" r:id="rId21"/>
    <p:sldId id="266" r:id="rId22"/>
    <p:sldId id="268" r:id="rId23"/>
    <p:sldId id="269" r:id="rId24"/>
    <p:sldId id="270" r:id="rId25"/>
    <p:sldId id="271" r:id="rId26"/>
    <p:sldId id="274" r:id="rId27"/>
    <p:sldId id="275" r:id="rId28"/>
    <p:sldId id="277" r:id="rId29"/>
    <p:sldId id="355" r:id="rId30"/>
    <p:sldId id="356" r:id="rId31"/>
    <p:sldId id="276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357" r:id="rId42"/>
    <p:sldId id="287" r:id="rId43"/>
    <p:sldId id="288" r:id="rId44"/>
    <p:sldId id="289" r:id="rId45"/>
    <p:sldId id="290" r:id="rId46"/>
    <p:sldId id="292" r:id="rId47"/>
    <p:sldId id="291" r:id="rId48"/>
    <p:sldId id="293" r:id="rId49"/>
    <p:sldId id="335" r:id="rId50"/>
    <p:sldId id="294" r:id="rId51"/>
    <p:sldId id="364" r:id="rId52"/>
    <p:sldId id="295" r:id="rId53"/>
    <p:sldId id="363" r:id="rId54"/>
    <p:sldId id="296" r:id="rId55"/>
    <p:sldId id="337" r:id="rId56"/>
    <p:sldId id="354" r:id="rId57"/>
    <p:sldId id="297" r:id="rId58"/>
    <p:sldId id="331" r:id="rId59"/>
    <p:sldId id="298" r:id="rId60"/>
    <p:sldId id="299" r:id="rId61"/>
    <p:sldId id="302" r:id="rId62"/>
    <p:sldId id="303" r:id="rId63"/>
    <p:sldId id="300" r:id="rId64"/>
    <p:sldId id="304" r:id="rId65"/>
    <p:sldId id="305" r:id="rId66"/>
    <p:sldId id="306" r:id="rId67"/>
    <p:sldId id="338" r:id="rId68"/>
    <p:sldId id="307" r:id="rId69"/>
    <p:sldId id="339" r:id="rId70"/>
    <p:sldId id="334" r:id="rId71"/>
    <p:sldId id="308" r:id="rId72"/>
    <p:sldId id="309" r:id="rId73"/>
    <p:sldId id="333" r:id="rId74"/>
    <p:sldId id="310" r:id="rId75"/>
    <p:sldId id="311" r:id="rId76"/>
    <p:sldId id="312" r:id="rId77"/>
    <p:sldId id="313" r:id="rId78"/>
    <p:sldId id="314" r:id="rId79"/>
    <p:sldId id="315" r:id="rId80"/>
    <p:sldId id="336" r:id="rId81"/>
    <p:sldId id="316" r:id="rId82"/>
    <p:sldId id="317" r:id="rId83"/>
    <p:sldId id="301" r:id="rId84"/>
    <p:sldId id="318" r:id="rId85"/>
    <p:sldId id="319" r:id="rId86"/>
    <p:sldId id="362" r:id="rId87"/>
    <p:sldId id="358" r:id="rId88"/>
    <p:sldId id="324" r:id="rId89"/>
    <p:sldId id="323" r:id="rId90"/>
    <p:sldId id="325" r:id="rId91"/>
    <p:sldId id="326" r:id="rId92"/>
    <p:sldId id="327" r:id="rId93"/>
    <p:sldId id="328" r:id="rId94"/>
    <p:sldId id="347" r:id="rId95"/>
    <p:sldId id="340" r:id="rId96"/>
    <p:sldId id="348" r:id="rId97"/>
    <p:sldId id="341" r:id="rId98"/>
    <p:sldId id="342" r:id="rId99"/>
    <p:sldId id="344" r:id="rId100"/>
    <p:sldId id="343" r:id="rId101"/>
    <p:sldId id="345" r:id="rId102"/>
    <p:sldId id="351" r:id="rId103"/>
    <p:sldId id="349" r:id="rId104"/>
    <p:sldId id="346" r:id="rId105"/>
    <p:sldId id="350" r:id="rId10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0" autoAdjust="0"/>
    <p:restoredTop sz="85140" autoAdjust="0"/>
  </p:normalViewPr>
  <p:slideViewPr>
    <p:cSldViewPr snapToGrid="0">
      <p:cViewPr>
        <p:scale>
          <a:sx n="33" d="100"/>
          <a:sy n="33" d="100"/>
        </p:scale>
        <p:origin x="-1260" y="-14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39BD7-077A-4E64-9DE2-DB6232C20A3A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466E0-064E-4584-A8EC-4B5FF5E2280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3360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95424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아모리쇼</a:t>
            </a:r>
            <a:r>
              <a:rPr lang="en-US" altLang="ko-KR" dirty="0" smtClean="0"/>
              <a:t>, </a:t>
            </a:r>
            <a:r>
              <a:rPr lang="ko-KR" altLang="en-US" dirty="0" smtClean="0"/>
              <a:t>미국 추상미술의 시작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41204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로마제국이 이스라엘을 지배하고 있던 당시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열심당원이 반란을 일으킴</a:t>
            </a:r>
            <a:endParaRPr lang="en-US" altLang="ko-KR" dirty="0" smtClean="0"/>
          </a:p>
          <a:p>
            <a:r>
              <a:rPr lang="en-US" altLang="ko-KR" dirty="0" smtClean="0"/>
              <a:t>70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4</a:t>
            </a:r>
            <a:r>
              <a:rPr lang="ko-KR" altLang="en-US" dirty="0" smtClean="0"/>
              <a:t>월부터 </a:t>
            </a:r>
            <a:r>
              <a:rPr lang="en-US" altLang="ko-KR" dirty="0" smtClean="0"/>
              <a:t>9</a:t>
            </a:r>
            <a:r>
              <a:rPr lang="ko-KR" altLang="en-US" dirty="0" smtClean="0"/>
              <a:t>월까지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베스파시아누스</a:t>
            </a:r>
            <a:r>
              <a:rPr lang="ko-KR" altLang="en-US" baseline="0" dirty="0" smtClean="0"/>
              <a:t> 황제의 맏아들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티투스</a:t>
            </a:r>
            <a:r>
              <a:rPr lang="en-US" altLang="ko-KR" baseline="0" dirty="0" smtClean="0"/>
              <a:t>(29, </a:t>
            </a:r>
            <a:r>
              <a:rPr lang="ko-KR" altLang="en-US" baseline="0" dirty="0" smtClean="0"/>
              <a:t>훗날 로마제국 </a:t>
            </a:r>
            <a:r>
              <a:rPr lang="en-US" altLang="ko-KR" baseline="0" dirty="0" smtClean="0"/>
              <a:t>10</a:t>
            </a:r>
            <a:r>
              <a:rPr lang="ko-KR" altLang="en-US" baseline="0" dirty="0" smtClean="0"/>
              <a:t>대 황제</a:t>
            </a:r>
            <a:r>
              <a:rPr lang="en-US" altLang="ko-KR" baseline="0" dirty="0" smtClean="0"/>
              <a:t>)</a:t>
            </a:r>
            <a:r>
              <a:rPr lang="ko-KR" altLang="en-US" baseline="0" dirty="0" smtClean="0"/>
              <a:t>는 예루살렘 탈환 작전을 개시</a:t>
            </a:r>
            <a:endParaRPr lang="en-US" altLang="ko-KR" baseline="0" dirty="0" smtClean="0"/>
          </a:p>
          <a:p>
            <a:r>
              <a:rPr lang="ko-KR" altLang="en-US" dirty="0" smtClean="0"/>
              <a:t>예루살렘 성전을 파괴하지 말라고 명령했으나 파괴됨</a:t>
            </a:r>
            <a:endParaRPr lang="en-US" altLang="ko-KR" dirty="0" smtClean="0"/>
          </a:p>
          <a:p>
            <a:r>
              <a:rPr lang="ko-KR" altLang="en-US" dirty="0" smtClean="0"/>
              <a:t>살육과 약탈 자행됨</a:t>
            </a:r>
            <a:endParaRPr lang="en-US" altLang="ko-KR" dirty="0" smtClean="0"/>
          </a:p>
          <a:p>
            <a:r>
              <a:rPr lang="ko-KR" altLang="en-US" dirty="0" smtClean="0"/>
              <a:t>금화를 삼키고 도망가는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예루살렘인들의</a:t>
            </a:r>
            <a:r>
              <a:rPr lang="ko-KR" altLang="en-US" baseline="0" dirty="0" smtClean="0"/>
              <a:t> 배를 갈라 내장을 뒤질 정도</a:t>
            </a:r>
            <a:endParaRPr lang="en-US" altLang="ko-KR" baseline="0" dirty="0" smtClean="0"/>
          </a:p>
          <a:p>
            <a:r>
              <a:rPr lang="ko-KR" altLang="en-US" dirty="0" err="1" smtClean="0"/>
              <a:t>디아스포라가</a:t>
            </a:r>
            <a:r>
              <a:rPr lang="ko-KR" altLang="en-US" dirty="0" smtClean="0"/>
              <a:t> 본격적으로 시작됨</a:t>
            </a:r>
            <a:endParaRPr lang="en-US" altLang="ko-KR" dirty="0" smtClean="0"/>
          </a:p>
          <a:p>
            <a:r>
              <a:rPr lang="ko-KR" altLang="en-US" dirty="0" err="1" smtClean="0"/>
              <a:t>티투스는</a:t>
            </a:r>
            <a:r>
              <a:rPr lang="ko-KR" altLang="en-US" dirty="0" smtClean="0"/>
              <a:t> 통곡의 벽</a:t>
            </a:r>
            <a:r>
              <a:rPr lang="en-US" altLang="ko-KR" dirty="0" smtClean="0"/>
              <a:t>(</a:t>
            </a:r>
            <a:r>
              <a:rPr lang="ko-KR" altLang="en-US" dirty="0" smtClean="0"/>
              <a:t>원래는 </a:t>
            </a:r>
            <a:r>
              <a:rPr lang="ko-KR" altLang="en-US" dirty="0" err="1" smtClean="0"/>
              <a:t>서쪽벽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솔로몬 성전의 일부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세워두고 로마제국의 위대한 힘을 교훈으로 남김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76777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호퍼의</a:t>
            </a:r>
            <a:r>
              <a:rPr lang="ko-KR" altLang="en-US" dirty="0" smtClean="0"/>
              <a:t> 마지막 작품</a:t>
            </a:r>
            <a:r>
              <a:rPr lang="en-US" altLang="ko-KR" dirty="0" smtClean="0"/>
              <a:t>, &lt;</a:t>
            </a:r>
            <a:r>
              <a:rPr lang="ko-KR" altLang="en-US" dirty="0" smtClean="0"/>
              <a:t>두 코미디언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을 암시하는 것</a:t>
            </a:r>
            <a:endParaRPr lang="en-US" altLang="ko-KR" dirty="0" smtClean="0"/>
          </a:p>
          <a:p>
            <a:r>
              <a:rPr lang="ko-KR" altLang="en-US" dirty="0" smtClean="0"/>
              <a:t>프랑스 인상주의에 탐닉하던 지난날을 되돌아보는 것</a:t>
            </a:r>
            <a:endParaRPr lang="en-US" altLang="ko-KR" dirty="0" smtClean="0"/>
          </a:p>
          <a:p>
            <a:r>
              <a:rPr lang="ko-KR" altLang="en-US" dirty="0" smtClean="0"/>
              <a:t>미국 화가로서의 정체성을 확립하고 자신의 그림에 심리적 성격을 부여하기로 결심한 직후 그려짐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즉</a:t>
            </a:r>
            <a:r>
              <a:rPr lang="en-US" altLang="ko-KR" dirty="0" smtClean="0"/>
              <a:t>, &lt;</a:t>
            </a:r>
            <a:r>
              <a:rPr lang="ko-KR" altLang="en-US" dirty="0" err="1" smtClean="0"/>
              <a:t>아모리</a:t>
            </a:r>
            <a:r>
              <a:rPr lang="ko-KR" altLang="en-US" dirty="0" smtClean="0"/>
              <a:t> 쇼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를 통해 등장하게 된 미국의 추상미술에서 심리적 성격을 부여한 리얼리즘으로 나아가겠다는 결심을 보여줌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66769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실제의 현실과 역할 게임을 벌임</a:t>
            </a:r>
            <a:endParaRPr lang="en-US" altLang="ko-KR" dirty="0" smtClean="0"/>
          </a:p>
          <a:p>
            <a:r>
              <a:rPr lang="ko-KR" altLang="en-US" dirty="0" err="1" smtClean="0"/>
              <a:t>호퍼의</a:t>
            </a:r>
            <a:r>
              <a:rPr lang="ko-KR" altLang="en-US" dirty="0" smtClean="0"/>
              <a:t> 리얼리즘이 무엇인지 보여줌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호퍼는</a:t>
            </a:r>
            <a:r>
              <a:rPr lang="ko-KR" altLang="en-US" dirty="0" smtClean="0"/>
              <a:t> 눈에 보이는 있는 그대로를 재현한 적이 없다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그는 순수한 회화적 재현을 전혀 신뢰하지 않았고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매 작품마다 복제와 상상력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재현과 구성 사이에 즉각적인 상호연관성이 존재한다는 것을 보여주었다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현실의 표상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그리고 시선의 주관성 그것의 혼재를 연극적으로 풀어낸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정신이 실제의 사람이 가상의 이야기를 과장으로 전하는 코미디언의 속성과 결부되고 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609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길이 약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60 km.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너비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5∼20 km. L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자형의 반도는 남쪽으로 이어지는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낸터킷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외의 여러 섬과 함께 빙하의 퇴석이 파식작용으로 변형된 것인데 사주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간석지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작은 호수 등이 많다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또한 이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자형 반도는 오래된 해안 침식작용으로 해안선이 활 모양으로 구부러져있다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지명은 앞바다에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래브라도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한류가 흘러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대구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'(Code)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 많이 잡히기 때문에 코드라고 하였다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altLang="ko-K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반도의 기부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基部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에는 케이프코드 운하가 통한다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반도 기부에는 코드 곶 운하가 있어 보스턴과 뉴욕 사이의 항로를 단축시키고 있다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북쪽 끝 레이스 곶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串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부근에 있는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프로빈스타운은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1620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메이플라워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호의 청교도가 상륙한 지점으로 높이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85m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기념탑이 있고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남쪽 끝의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우즈홀에는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해양학 연구소가 있다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altLang="ko-K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1620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년도에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메이플라워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호를 타고 온 청교도들이 상륙하였던 곳으로도 유명한 이곳은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존 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F.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케네디와 빌 클린턴 전 미국 대통령 등이 여름 휴가를 보내기도 한 곳이다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altLang="ko-K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12058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47580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2014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우크라이나의 한 예술가가 </a:t>
            </a:r>
            <a:r>
              <a:rPr lang="ko-KR" altLang="en-US" dirty="0" err="1" smtClean="0"/>
              <a:t>소셜미디어와</a:t>
            </a:r>
            <a:r>
              <a:rPr lang="ko-KR" altLang="en-US" dirty="0" smtClean="0"/>
              <a:t> 예술의 만남을 시도했다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키예프 출신 화가 </a:t>
            </a:r>
            <a:r>
              <a:rPr lang="ko-KR" altLang="en-US" dirty="0" err="1" smtClean="0"/>
              <a:t>나스티아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누드딕은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1967</a:t>
            </a:r>
            <a:r>
              <a:rPr lang="ko-KR" altLang="en-US" dirty="0" smtClean="0"/>
              <a:t>년 타계한 에드워드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위대한 작품을 </a:t>
            </a:r>
            <a:r>
              <a:rPr lang="en-US" altLang="ko-KR" dirty="0" smtClean="0"/>
              <a:t>21</a:t>
            </a:r>
            <a:r>
              <a:rPr lang="ko-KR" altLang="en-US" dirty="0" smtClean="0"/>
              <a:t>세기 스타일로 바꾸었다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에드워드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대표적인 </a:t>
            </a:r>
            <a:r>
              <a:rPr lang="ko-KR" altLang="en-US" dirty="0" err="1" smtClean="0"/>
              <a:t>그림안에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소셜미디어</a:t>
            </a:r>
            <a:r>
              <a:rPr lang="ko-KR" altLang="en-US" dirty="0" smtClean="0"/>
              <a:t> 아이콘을 절묘하게 삽입하여 작품을 만든 거다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누드딕은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허핑턴</a:t>
            </a:r>
            <a:r>
              <a:rPr lang="ko-KR" altLang="en-US" dirty="0" smtClean="0"/>
              <a:t> 포스트와의 인터뷰에서 </a:t>
            </a:r>
            <a:r>
              <a:rPr lang="en-US" altLang="ko-KR" dirty="0" smtClean="0"/>
              <a:t>"</a:t>
            </a:r>
            <a:r>
              <a:rPr lang="ko-KR" altLang="en-US" dirty="0" err="1" smtClean="0"/>
              <a:t>소셜미디어의</a:t>
            </a:r>
            <a:r>
              <a:rPr lang="ko-KR" altLang="en-US" dirty="0" smtClean="0"/>
              <a:t> 아이콘과 </a:t>
            </a:r>
            <a:r>
              <a:rPr lang="ko-KR" altLang="en-US" dirty="0" err="1" smtClean="0"/>
              <a:t>이모티콘을</a:t>
            </a:r>
            <a:r>
              <a:rPr lang="ko-KR" altLang="en-US" dirty="0" smtClean="0"/>
              <a:t> 넣으면 </a:t>
            </a:r>
            <a:r>
              <a:rPr lang="ko-KR" altLang="en-US" dirty="0" err="1" smtClean="0"/>
              <a:t>호퍼</a:t>
            </a:r>
            <a:r>
              <a:rPr lang="ko-KR" altLang="en-US" dirty="0" smtClean="0"/>
              <a:t> 그림 속 인물이 좀 더 역동적으로 보일 거라 시도해 보았다</a:t>
            </a:r>
            <a:r>
              <a:rPr lang="en-US" altLang="ko-KR" dirty="0" smtClean="0"/>
              <a:t>."</a:t>
            </a:r>
            <a:r>
              <a:rPr lang="ko-KR" altLang="en-US" dirty="0" smtClean="0"/>
              <a:t>고 말했다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예전 메트로폴리탄 미술관은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그림을 </a:t>
            </a:r>
            <a:r>
              <a:rPr lang="en-US" altLang="ko-KR" dirty="0" smtClean="0"/>
              <a:t>'</a:t>
            </a:r>
            <a:r>
              <a:rPr lang="ko-KR" altLang="en-US" dirty="0" smtClean="0"/>
              <a:t>침묵과 낯섦</a:t>
            </a:r>
            <a:r>
              <a:rPr lang="en-US" altLang="ko-KR" dirty="0" smtClean="0"/>
              <a:t>' </a:t>
            </a:r>
            <a:r>
              <a:rPr lang="ko-KR" altLang="en-US" dirty="0" smtClean="0"/>
              <a:t>의 대표 이미지로 평가한 적이 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누드닉의</a:t>
            </a:r>
            <a:r>
              <a:rPr lang="ko-KR" altLang="en-US" dirty="0" smtClean="0"/>
              <a:t> </a:t>
            </a:r>
            <a:r>
              <a:rPr lang="en-US" altLang="ko-KR" dirty="0" smtClean="0"/>
              <a:t>'</a:t>
            </a:r>
            <a:r>
              <a:rPr lang="en-US" altLang="ko-KR" dirty="0" err="1" smtClean="0"/>
              <a:t>emoji</a:t>
            </a:r>
            <a:r>
              <a:rPr lang="en-US" altLang="ko-KR" dirty="0" smtClean="0"/>
              <a:t>-nation. part2' </a:t>
            </a:r>
            <a:r>
              <a:rPr lang="ko-KR" altLang="en-US" dirty="0" smtClean="0"/>
              <a:t>전시를 보고 나서 드는 생각은 이거다</a:t>
            </a:r>
            <a:r>
              <a:rPr lang="en-US" altLang="ko-KR" dirty="0" smtClean="0"/>
              <a:t>. "</a:t>
            </a:r>
            <a:r>
              <a:rPr lang="ko-KR" altLang="en-US" dirty="0" smtClean="0"/>
              <a:t>여하튼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작품 속 인물이 좀 더 많이 </a:t>
            </a:r>
            <a:r>
              <a:rPr lang="ko-KR" altLang="en-US" dirty="0" err="1" smtClean="0"/>
              <a:t>리트윗되어</a:t>
            </a:r>
            <a:r>
              <a:rPr lang="ko-KR" altLang="en-US" dirty="0" smtClean="0"/>
              <a:t> 좋아하겠군</a:t>
            </a:r>
            <a:r>
              <a:rPr lang="en-US" altLang="ko-KR" dirty="0" smtClean="0"/>
              <a:t>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89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2014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우크라이나의 한 예술가가 </a:t>
            </a:r>
            <a:r>
              <a:rPr lang="ko-KR" altLang="en-US" dirty="0" err="1" smtClean="0"/>
              <a:t>소셜미디어와</a:t>
            </a:r>
            <a:r>
              <a:rPr lang="ko-KR" altLang="en-US" dirty="0" smtClean="0"/>
              <a:t> 예술의 만남을 시도했다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키예프 출신 화가 </a:t>
            </a:r>
            <a:r>
              <a:rPr lang="ko-KR" altLang="en-US" dirty="0" err="1" smtClean="0"/>
              <a:t>나스티아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누드딕은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1967</a:t>
            </a:r>
            <a:r>
              <a:rPr lang="ko-KR" altLang="en-US" dirty="0" smtClean="0"/>
              <a:t>년 타계한 에드워드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위대한 작품을 </a:t>
            </a:r>
            <a:r>
              <a:rPr lang="en-US" altLang="ko-KR" dirty="0" smtClean="0"/>
              <a:t>21</a:t>
            </a:r>
            <a:r>
              <a:rPr lang="ko-KR" altLang="en-US" dirty="0" smtClean="0"/>
              <a:t>세기 스타일로 바꾸었다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에드워드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대표적인 </a:t>
            </a:r>
            <a:r>
              <a:rPr lang="ko-KR" altLang="en-US" dirty="0" err="1" smtClean="0"/>
              <a:t>그림안에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소셜미디어</a:t>
            </a:r>
            <a:r>
              <a:rPr lang="ko-KR" altLang="en-US" dirty="0" smtClean="0"/>
              <a:t> 아이콘을 절묘하게 삽입하여 작품을 만든 거다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누드딕은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허핑턴</a:t>
            </a:r>
            <a:r>
              <a:rPr lang="ko-KR" altLang="en-US" dirty="0" smtClean="0"/>
              <a:t> 포스트와의 인터뷰에서 </a:t>
            </a:r>
            <a:r>
              <a:rPr lang="en-US" altLang="ko-KR" dirty="0" smtClean="0"/>
              <a:t>"</a:t>
            </a:r>
            <a:r>
              <a:rPr lang="ko-KR" altLang="en-US" dirty="0" err="1" smtClean="0"/>
              <a:t>소셜미디어의</a:t>
            </a:r>
            <a:r>
              <a:rPr lang="ko-KR" altLang="en-US" dirty="0" smtClean="0"/>
              <a:t> 아이콘과 </a:t>
            </a:r>
            <a:r>
              <a:rPr lang="ko-KR" altLang="en-US" dirty="0" err="1" smtClean="0"/>
              <a:t>이모티콘을</a:t>
            </a:r>
            <a:r>
              <a:rPr lang="ko-KR" altLang="en-US" dirty="0" smtClean="0"/>
              <a:t> 넣으면 </a:t>
            </a:r>
            <a:r>
              <a:rPr lang="ko-KR" altLang="en-US" dirty="0" err="1" smtClean="0"/>
              <a:t>호퍼</a:t>
            </a:r>
            <a:r>
              <a:rPr lang="ko-KR" altLang="en-US" dirty="0" smtClean="0"/>
              <a:t> 그림 속 인물이 좀 더 역동적으로 보일 거라 시도해 보았다</a:t>
            </a:r>
            <a:r>
              <a:rPr lang="en-US" altLang="ko-KR" dirty="0" smtClean="0"/>
              <a:t>."</a:t>
            </a:r>
            <a:r>
              <a:rPr lang="ko-KR" altLang="en-US" dirty="0" smtClean="0"/>
              <a:t>고 말했다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예전 메트로폴리탄 미술관은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그림을 </a:t>
            </a:r>
            <a:r>
              <a:rPr lang="en-US" altLang="ko-KR" dirty="0" smtClean="0"/>
              <a:t>'</a:t>
            </a:r>
            <a:r>
              <a:rPr lang="ko-KR" altLang="en-US" dirty="0" smtClean="0"/>
              <a:t>침묵과 낯섦</a:t>
            </a:r>
            <a:r>
              <a:rPr lang="en-US" altLang="ko-KR" dirty="0" smtClean="0"/>
              <a:t>' </a:t>
            </a:r>
            <a:r>
              <a:rPr lang="ko-KR" altLang="en-US" dirty="0" smtClean="0"/>
              <a:t>의 대표 이미지로 평가한 적이 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누드닉의</a:t>
            </a:r>
            <a:r>
              <a:rPr lang="ko-KR" altLang="en-US" dirty="0" smtClean="0"/>
              <a:t> </a:t>
            </a:r>
            <a:r>
              <a:rPr lang="en-US" altLang="ko-KR" dirty="0" smtClean="0"/>
              <a:t>'</a:t>
            </a:r>
            <a:r>
              <a:rPr lang="en-US" altLang="ko-KR" dirty="0" err="1" smtClean="0"/>
              <a:t>emoji</a:t>
            </a:r>
            <a:r>
              <a:rPr lang="en-US" altLang="ko-KR" dirty="0" smtClean="0"/>
              <a:t>-nation. part2' </a:t>
            </a:r>
            <a:r>
              <a:rPr lang="ko-KR" altLang="en-US" dirty="0" smtClean="0"/>
              <a:t>전시를 보고 나서 드는 생각은 이거다</a:t>
            </a:r>
            <a:r>
              <a:rPr lang="en-US" altLang="ko-KR" dirty="0" smtClean="0"/>
              <a:t>. "</a:t>
            </a:r>
            <a:r>
              <a:rPr lang="ko-KR" altLang="en-US" dirty="0" smtClean="0"/>
              <a:t>여하튼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작품 속 인물이 좀 더 많이 </a:t>
            </a:r>
            <a:r>
              <a:rPr lang="ko-KR" altLang="en-US" dirty="0" err="1" smtClean="0"/>
              <a:t>리트윗되어</a:t>
            </a:r>
            <a:r>
              <a:rPr lang="ko-KR" altLang="en-US" dirty="0" smtClean="0"/>
              <a:t> 좋아하겠군</a:t>
            </a:r>
            <a:r>
              <a:rPr lang="en-US" altLang="ko-KR" dirty="0" smtClean="0"/>
              <a:t>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90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2014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우크라이나의 한 예술가가 </a:t>
            </a:r>
            <a:r>
              <a:rPr lang="ko-KR" altLang="en-US" dirty="0" err="1" smtClean="0"/>
              <a:t>소셜미디어와</a:t>
            </a:r>
            <a:r>
              <a:rPr lang="ko-KR" altLang="en-US" dirty="0" smtClean="0"/>
              <a:t> 예술의 만남을 시도했다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키예프 출신 화가 </a:t>
            </a:r>
            <a:r>
              <a:rPr lang="ko-KR" altLang="en-US" dirty="0" err="1" smtClean="0"/>
              <a:t>나스티아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누드딕은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1967</a:t>
            </a:r>
            <a:r>
              <a:rPr lang="ko-KR" altLang="en-US" dirty="0" smtClean="0"/>
              <a:t>년 타계한 에드워드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위대한 작품을 </a:t>
            </a:r>
            <a:r>
              <a:rPr lang="en-US" altLang="ko-KR" dirty="0" smtClean="0"/>
              <a:t>21</a:t>
            </a:r>
            <a:r>
              <a:rPr lang="ko-KR" altLang="en-US" dirty="0" smtClean="0"/>
              <a:t>세기 스타일로 바꾸었다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에드워드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대표적인 </a:t>
            </a:r>
            <a:r>
              <a:rPr lang="ko-KR" altLang="en-US" dirty="0" err="1" smtClean="0"/>
              <a:t>그림안에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소셜미디어</a:t>
            </a:r>
            <a:r>
              <a:rPr lang="ko-KR" altLang="en-US" dirty="0" smtClean="0"/>
              <a:t> 아이콘을 절묘하게 삽입하여 작품을 만든 거다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누드딕은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허핑턴</a:t>
            </a:r>
            <a:r>
              <a:rPr lang="ko-KR" altLang="en-US" dirty="0" smtClean="0"/>
              <a:t> 포스트와의 인터뷰에서 </a:t>
            </a:r>
            <a:r>
              <a:rPr lang="en-US" altLang="ko-KR" dirty="0" smtClean="0"/>
              <a:t>"</a:t>
            </a:r>
            <a:r>
              <a:rPr lang="ko-KR" altLang="en-US" dirty="0" err="1" smtClean="0"/>
              <a:t>소셜미디어의</a:t>
            </a:r>
            <a:r>
              <a:rPr lang="ko-KR" altLang="en-US" dirty="0" smtClean="0"/>
              <a:t> 아이콘과 </a:t>
            </a:r>
            <a:r>
              <a:rPr lang="ko-KR" altLang="en-US" dirty="0" err="1" smtClean="0"/>
              <a:t>이모티콘을</a:t>
            </a:r>
            <a:r>
              <a:rPr lang="ko-KR" altLang="en-US" dirty="0" smtClean="0"/>
              <a:t> 넣으면 </a:t>
            </a:r>
            <a:r>
              <a:rPr lang="ko-KR" altLang="en-US" dirty="0" err="1" smtClean="0"/>
              <a:t>호퍼</a:t>
            </a:r>
            <a:r>
              <a:rPr lang="ko-KR" altLang="en-US" dirty="0" smtClean="0"/>
              <a:t> 그림 속 인물이 좀 더 역동적으로 보일 거라 시도해 보았다</a:t>
            </a:r>
            <a:r>
              <a:rPr lang="en-US" altLang="ko-KR" dirty="0" smtClean="0"/>
              <a:t>."</a:t>
            </a:r>
            <a:r>
              <a:rPr lang="ko-KR" altLang="en-US" dirty="0" smtClean="0"/>
              <a:t>고 말했다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예전 메트로폴리탄 미술관은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그림을 </a:t>
            </a:r>
            <a:r>
              <a:rPr lang="en-US" altLang="ko-KR" dirty="0" smtClean="0"/>
              <a:t>'</a:t>
            </a:r>
            <a:r>
              <a:rPr lang="ko-KR" altLang="en-US" dirty="0" smtClean="0"/>
              <a:t>침묵과 낯섦</a:t>
            </a:r>
            <a:r>
              <a:rPr lang="en-US" altLang="ko-KR" dirty="0" smtClean="0"/>
              <a:t>' </a:t>
            </a:r>
            <a:r>
              <a:rPr lang="ko-KR" altLang="en-US" dirty="0" smtClean="0"/>
              <a:t>의 대표 이미지로 평가한 적이 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누드닉의</a:t>
            </a:r>
            <a:r>
              <a:rPr lang="ko-KR" altLang="en-US" dirty="0" smtClean="0"/>
              <a:t> </a:t>
            </a:r>
            <a:r>
              <a:rPr lang="en-US" altLang="ko-KR" dirty="0" smtClean="0"/>
              <a:t>'</a:t>
            </a:r>
            <a:r>
              <a:rPr lang="en-US" altLang="ko-KR" dirty="0" err="1" smtClean="0"/>
              <a:t>emoji</a:t>
            </a:r>
            <a:r>
              <a:rPr lang="en-US" altLang="ko-KR" dirty="0" smtClean="0"/>
              <a:t>-nation. part2' </a:t>
            </a:r>
            <a:r>
              <a:rPr lang="ko-KR" altLang="en-US" dirty="0" smtClean="0"/>
              <a:t>전시를 보고 나서 드는 생각은 이거다</a:t>
            </a:r>
            <a:r>
              <a:rPr lang="en-US" altLang="ko-KR" dirty="0" smtClean="0"/>
              <a:t>. "</a:t>
            </a:r>
            <a:r>
              <a:rPr lang="ko-KR" altLang="en-US" dirty="0" smtClean="0"/>
              <a:t>여하튼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작품 속 인물이 좀 더 많이 </a:t>
            </a:r>
            <a:r>
              <a:rPr lang="ko-KR" altLang="en-US" dirty="0" err="1" smtClean="0"/>
              <a:t>리트윗되어</a:t>
            </a:r>
            <a:r>
              <a:rPr lang="ko-KR" altLang="en-US" dirty="0" smtClean="0"/>
              <a:t> 좋아하겠군</a:t>
            </a:r>
            <a:r>
              <a:rPr lang="en-US" altLang="ko-KR" dirty="0" smtClean="0"/>
              <a:t>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91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2014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우크라이나의 한 예술가가 </a:t>
            </a:r>
            <a:r>
              <a:rPr lang="ko-KR" altLang="en-US" dirty="0" err="1" smtClean="0"/>
              <a:t>소셜미디어와</a:t>
            </a:r>
            <a:r>
              <a:rPr lang="ko-KR" altLang="en-US" dirty="0" smtClean="0"/>
              <a:t> 예술의 만남을 시도했다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키예프 출신 화가 </a:t>
            </a:r>
            <a:r>
              <a:rPr lang="ko-KR" altLang="en-US" dirty="0" err="1" smtClean="0"/>
              <a:t>나스티아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누드딕은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1967</a:t>
            </a:r>
            <a:r>
              <a:rPr lang="ko-KR" altLang="en-US" dirty="0" smtClean="0"/>
              <a:t>년 타계한 에드워드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위대한 작품을 </a:t>
            </a:r>
            <a:r>
              <a:rPr lang="en-US" altLang="ko-KR" dirty="0" smtClean="0"/>
              <a:t>21</a:t>
            </a:r>
            <a:r>
              <a:rPr lang="ko-KR" altLang="en-US" dirty="0" smtClean="0"/>
              <a:t>세기 스타일로 바꾸었다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에드워드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대표적인 </a:t>
            </a:r>
            <a:r>
              <a:rPr lang="ko-KR" altLang="en-US" dirty="0" err="1" smtClean="0"/>
              <a:t>그림안에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소셜미디어</a:t>
            </a:r>
            <a:r>
              <a:rPr lang="ko-KR" altLang="en-US" dirty="0" smtClean="0"/>
              <a:t> 아이콘을 절묘하게 삽입하여 작품을 만든 거다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누드딕은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허핑턴</a:t>
            </a:r>
            <a:r>
              <a:rPr lang="ko-KR" altLang="en-US" dirty="0" smtClean="0"/>
              <a:t> 포스트와의 인터뷰에서 </a:t>
            </a:r>
            <a:r>
              <a:rPr lang="en-US" altLang="ko-KR" dirty="0" smtClean="0"/>
              <a:t>"</a:t>
            </a:r>
            <a:r>
              <a:rPr lang="ko-KR" altLang="en-US" dirty="0" err="1" smtClean="0"/>
              <a:t>소셜미디어의</a:t>
            </a:r>
            <a:r>
              <a:rPr lang="ko-KR" altLang="en-US" dirty="0" smtClean="0"/>
              <a:t> 아이콘과 </a:t>
            </a:r>
            <a:r>
              <a:rPr lang="ko-KR" altLang="en-US" dirty="0" err="1" smtClean="0"/>
              <a:t>이모티콘을</a:t>
            </a:r>
            <a:r>
              <a:rPr lang="ko-KR" altLang="en-US" dirty="0" smtClean="0"/>
              <a:t> 넣으면 </a:t>
            </a:r>
            <a:r>
              <a:rPr lang="ko-KR" altLang="en-US" dirty="0" err="1" smtClean="0"/>
              <a:t>호퍼</a:t>
            </a:r>
            <a:r>
              <a:rPr lang="ko-KR" altLang="en-US" dirty="0" smtClean="0"/>
              <a:t> 그림 속 인물이 좀 더 역동적으로 보일 거라 시도해 보았다</a:t>
            </a:r>
            <a:r>
              <a:rPr lang="en-US" altLang="ko-KR" dirty="0" smtClean="0"/>
              <a:t>."</a:t>
            </a:r>
            <a:r>
              <a:rPr lang="ko-KR" altLang="en-US" dirty="0" smtClean="0"/>
              <a:t>고 말했다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예전 메트로폴리탄 미술관은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그림을 </a:t>
            </a:r>
            <a:r>
              <a:rPr lang="en-US" altLang="ko-KR" dirty="0" smtClean="0"/>
              <a:t>'</a:t>
            </a:r>
            <a:r>
              <a:rPr lang="ko-KR" altLang="en-US" dirty="0" smtClean="0"/>
              <a:t>침묵과 낯섦</a:t>
            </a:r>
            <a:r>
              <a:rPr lang="en-US" altLang="ko-KR" dirty="0" smtClean="0"/>
              <a:t>' </a:t>
            </a:r>
            <a:r>
              <a:rPr lang="ko-KR" altLang="en-US" dirty="0" smtClean="0"/>
              <a:t>의 대표 이미지로 평가한 적이 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누드닉의</a:t>
            </a:r>
            <a:r>
              <a:rPr lang="ko-KR" altLang="en-US" dirty="0" smtClean="0"/>
              <a:t> </a:t>
            </a:r>
            <a:r>
              <a:rPr lang="en-US" altLang="ko-KR" dirty="0" smtClean="0"/>
              <a:t>'</a:t>
            </a:r>
            <a:r>
              <a:rPr lang="en-US" altLang="ko-KR" dirty="0" err="1" smtClean="0"/>
              <a:t>emoji</a:t>
            </a:r>
            <a:r>
              <a:rPr lang="en-US" altLang="ko-KR" dirty="0" smtClean="0"/>
              <a:t>-nation. part2' </a:t>
            </a:r>
            <a:r>
              <a:rPr lang="ko-KR" altLang="en-US" dirty="0" smtClean="0"/>
              <a:t>전시를 보고 나서 드는 생각은 이거다</a:t>
            </a:r>
            <a:r>
              <a:rPr lang="en-US" altLang="ko-KR" dirty="0" smtClean="0"/>
              <a:t>. "</a:t>
            </a:r>
            <a:r>
              <a:rPr lang="ko-KR" altLang="en-US" dirty="0" smtClean="0"/>
              <a:t>여하튼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작품 속 인물이 좀 더 많이 </a:t>
            </a:r>
            <a:r>
              <a:rPr lang="ko-KR" altLang="en-US" dirty="0" err="1" smtClean="0"/>
              <a:t>리트윗되어</a:t>
            </a:r>
            <a:r>
              <a:rPr lang="ko-KR" altLang="en-US" dirty="0" smtClean="0"/>
              <a:t> 좋아하겠군</a:t>
            </a:r>
            <a:r>
              <a:rPr lang="en-US" altLang="ko-KR" dirty="0" smtClean="0"/>
              <a:t>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92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2014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우크라이나의 한 예술가가 </a:t>
            </a:r>
            <a:r>
              <a:rPr lang="ko-KR" altLang="en-US" dirty="0" err="1" smtClean="0"/>
              <a:t>소셜미디어와</a:t>
            </a:r>
            <a:r>
              <a:rPr lang="ko-KR" altLang="en-US" dirty="0" smtClean="0"/>
              <a:t> 예술의 만남을 시도했다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키예프 출신 화가 </a:t>
            </a:r>
            <a:r>
              <a:rPr lang="ko-KR" altLang="en-US" dirty="0" err="1" smtClean="0"/>
              <a:t>나스티아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누드딕은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1967</a:t>
            </a:r>
            <a:r>
              <a:rPr lang="ko-KR" altLang="en-US" dirty="0" smtClean="0"/>
              <a:t>년 타계한 에드워드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위대한 작품을 </a:t>
            </a:r>
            <a:r>
              <a:rPr lang="en-US" altLang="ko-KR" dirty="0" smtClean="0"/>
              <a:t>21</a:t>
            </a:r>
            <a:r>
              <a:rPr lang="ko-KR" altLang="en-US" dirty="0" smtClean="0"/>
              <a:t>세기 스타일로 바꾸었다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에드워드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대표적인 </a:t>
            </a:r>
            <a:r>
              <a:rPr lang="ko-KR" altLang="en-US" dirty="0" err="1" smtClean="0"/>
              <a:t>그림안에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소셜미디어</a:t>
            </a:r>
            <a:r>
              <a:rPr lang="ko-KR" altLang="en-US" dirty="0" smtClean="0"/>
              <a:t> 아이콘을 절묘하게 삽입하여 작품을 만든 거다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누드딕은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허핑턴</a:t>
            </a:r>
            <a:r>
              <a:rPr lang="ko-KR" altLang="en-US" dirty="0" smtClean="0"/>
              <a:t> 포스트와의 인터뷰에서 </a:t>
            </a:r>
            <a:r>
              <a:rPr lang="en-US" altLang="ko-KR" dirty="0" smtClean="0"/>
              <a:t>"</a:t>
            </a:r>
            <a:r>
              <a:rPr lang="ko-KR" altLang="en-US" dirty="0" err="1" smtClean="0"/>
              <a:t>소셜미디어의</a:t>
            </a:r>
            <a:r>
              <a:rPr lang="ko-KR" altLang="en-US" dirty="0" smtClean="0"/>
              <a:t> 아이콘과 </a:t>
            </a:r>
            <a:r>
              <a:rPr lang="ko-KR" altLang="en-US" dirty="0" err="1" smtClean="0"/>
              <a:t>이모티콘을</a:t>
            </a:r>
            <a:r>
              <a:rPr lang="ko-KR" altLang="en-US" dirty="0" smtClean="0"/>
              <a:t> 넣으면 </a:t>
            </a:r>
            <a:r>
              <a:rPr lang="ko-KR" altLang="en-US" dirty="0" err="1" smtClean="0"/>
              <a:t>호퍼</a:t>
            </a:r>
            <a:r>
              <a:rPr lang="ko-KR" altLang="en-US" dirty="0" smtClean="0"/>
              <a:t> 그림 속 인물이 좀 더 역동적으로 보일 거라 시도해 보았다</a:t>
            </a:r>
            <a:r>
              <a:rPr lang="en-US" altLang="ko-KR" dirty="0" smtClean="0"/>
              <a:t>."</a:t>
            </a:r>
            <a:r>
              <a:rPr lang="ko-KR" altLang="en-US" dirty="0" smtClean="0"/>
              <a:t>고 말했다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예전 메트로폴리탄 미술관은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그림을 </a:t>
            </a:r>
            <a:r>
              <a:rPr lang="en-US" altLang="ko-KR" dirty="0" smtClean="0"/>
              <a:t>'</a:t>
            </a:r>
            <a:r>
              <a:rPr lang="ko-KR" altLang="en-US" dirty="0" smtClean="0"/>
              <a:t>침묵과 낯섦</a:t>
            </a:r>
            <a:r>
              <a:rPr lang="en-US" altLang="ko-KR" dirty="0" smtClean="0"/>
              <a:t>' </a:t>
            </a:r>
            <a:r>
              <a:rPr lang="ko-KR" altLang="en-US" dirty="0" smtClean="0"/>
              <a:t>의 대표 이미지로 평가한 적이 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누드닉의</a:t>
            </a:r>
            <a:r>
              <a:rPr lang="ko-KR" altLang="en-US" dirty="0" smtClean="0"/>
              <a:t> </a:t>
            </a:r>
            <a:r>
              <a:rPr lang="en-US" altLang="ko-KR" dirty="0" smtClean="0"/>
              <a:t>'</a:t>
            </a:r>
            <a:r>
              <a:rPr lang="en-US" altLang="ko-KR" dirty="0" err="1" smtClean="0"/>
              <a:t>emoji</a:t>
            </a:r>
            <a:r>
              <a:rPr lang="en-US" altLang="ko-KR" dirty="0" smtClean="0"/>
              <a:t>-nation. part2' </a:t>
            </a:r>
            <a:r>
              <a:rPr lang="ko-KR" altLang="en-US" dirty="0" smtClean="0"/>
              <a:t>전시를 보고 나서 드는 생각은 이거다</a:t>
            </a:r>
            <a:r>
              <a:rPr lang="en-US" altLang="ko-KR" dirty="0" smtClean="0"/>
              <a:t>. "</a:t>
            </a:r>
            <a:r>
              <a:rPr lang="ko-KR" altLang="en-US" dirty="0" smtClean="0"/>
              <a:t>여하튼 </a:t>
            </a:r>
            <a:r>
              <a:rPr lang="ko-KR" altLang="en-US" dirty="0" err="1" smtClean="0"/>
              <a:t>호퍼의</a:t>
            </a:r>
            <a:r>
              <a:rPr lang="ko-KR" altLang="en-US" dirty="0" smtClean="0"/>
              <a:t> 작품 속 인물이 좀 더 많이 </a:t>
            </a:r>
            <a:r>
              <a:rPr lang="ko-KR" altLang="en-US" dirty="0" err="1" smtClean="0"/>
              <a:t>리트윗되어</a:t>
            </a:r>
            <a:r>
              <a:rPr lang="ko-KR" altLang="en-US" dirty="0" smtClean="0"/>
              <a:t> 좋아하겠군</a:t>
            </a:r>
            <a:r>
              <a:rPr lang="en-US" altLang="ko-KR" dirty="0" smtClean="0"/>
              <a:t>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466E0-064E-4584-A8EC-4B5FF5E2280B}" type="slidenum">
              <a:rPr lang="ko-KR" altLang="en-US" smtClean="0"/>
              <a:pPr/>
              <a:t>93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01716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76996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15453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42191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8713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8218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2722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36774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0223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85122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53791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9AC83-5BA0-49CC-95FB-460AF5F257BD}" type="datetimeFigureOut">
              <a:rPr lang="ko-KR" altLang="en-US" smtClean="0"/>
              <a:pPr/>
              <a:t>2017-04-06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BFA7E-DF2E-4B1E-AAC8-5773541C9B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2430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1969473"/>
            <a:ext cx="1219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그림이 연극적일수록 앞으로 무슨 일이 일어날지 궁금해지고</a:t>
            </a:r>
            <a:r>
              <a:rPr lang="en-US" altLang="ko-KR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</a:p>
          <a:p>
            <a:pPr algn="ctr">
              <a:lnSpc>
                <a:spcPct val="200000"/>
              </a:lnSpc>
            </a:pPr>
            <a:r>
              <a:rPr lang="ko-KR" altLang="en-US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그림이 현실에 가까울수록 무슨 일이 있었는지 생각하게 된다</a:t>
            </a:r>
            <a:r>
              <a:rPr lang="en-US" altLang="ko-KR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                                                                                  - </a:t>
            </a:r>
            <a:r>
              <a:rPr lang="ko-KR" altLang="en-US" sz="20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마크 </a:t>
            </a:r>
            <a:r>
              <a:rPr lang="ko-KR" altLang="en-US" sz="2000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스트랜드</a:t>
            </a:r>
            <a:r>
              <a:rPr lang="en-US" altLang="ko-KR" sz="20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‘</a:t>
            </a:r>
            <a:r>
              <a:rPr lang="ko-KR" altLang="en-US" sz="20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빈방의 빛</a:t>
            </a:r>
            <a:r>
              <a:rPr lang="en-US" altLang="ko-KR" sz="20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’</a:t>
            </a:r>
            <a:r>
              <a:rPr lang="ko-KR" altLang="en-US" sz="20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중에서</a:t>
            </a:r>
            <a:endParaRPr lang="ko-KR" altLang="en-US" sz="20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32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7003" y="0"/>
            <a:ext cx="5074627" cy="68576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25409" y="6488272"/>
            <a:ext cx="2066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1925-1930 </a:t>
            </a:r>
            <a:r>
              <a:rPr lang="ko-KR" altLang="en-US" dirty="0" smtClean="0"/>
              <a:t>자화상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2500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33338"/>
            <a:ext cx="3771900" cy="69246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49030" y="-33338"/>
            <a:ext cx="3227265" cy="692467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53425" y="9525"/>
            <a:ext cx="3838575" cy="683895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361046" y="1547446"/>
            <a:ext cx="3315250" cy="7209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8100" y="1090246"/>
            <a:ext cx="3859884" cy="19722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8227340" y="4202723"/>
            <a:ext cx="3926559" cy="11160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361046" y="4926916"/>
            <a:ext cx="3315250" cy="19120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0666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/>
          <a:srcRect b="50660"/>
          <a:stretch/>
        </p:blipFill>
        <p:spPr>
          <a:xfrm>
            <a:off x="-1" y="0"/>
            <a:ext cx="3715473" cy="688428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17470" y="5389910"/>
            <a:ext cx="2661155" cy="135813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80625" y="0"/>
            <a:ext cx="3269140" cy="685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/>
          <a:srcRect t="49681"/>
          <a:stretch/>
        </p:blipFill>
        <p:spPr>
          <a:xfrm>
            <a:off x="4821846" y="0"/>
            <a:ext cx="2852404" cy="538991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4803006" y="572086"/>
            <a:ext cx="2893194" cy="10281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2962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257715"/>
            <a:ext cx="12192000" cy="6130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고독의 순간들</a:t>
            </a:r>
            <a:endParaRPr lang="en-US" altLang="ko-KR" sz="5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자연과의 대립</a:t>
            </a:r>
            <a:endParaRPr lang="en-US" altLang="ko-KR" sz="5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기하학의 임무</a:t>
            </a:r>
            <a:endParaRPr lang="en-US" altLang="ko-KR" sz="5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소통과 단절</a:t>
            </a:r>
            <a:endParaRPr lang="en-US" altLang="ko-KR" sz="5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신대륙의 이미지</a:t>
            </a:r>
            <a:endParaRPr lang="en-US" altLang="ko-KR" sz="5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32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sf\Desktop\모미\1924 캐서린 오맬리의 초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4893565" cy="5943601"/>
          </a:xfrm>
          <a:prstGeom prst="rect">
            <a:avLst/>
          </a:prstGeom>
          <a:noFill/>
        </p:spPr>
      </p:pic>
      <p:pic>
        <p:nvPicPr>
          <p:cNvPr id="1027" name="Picture 3" descr="C:\Users\Mosf\Desktop\모미\1902 at far rockaw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0790" y="22225"/>
            <a:ext cx="7141210" cy="590996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-1249679" y="6488272"/>
            <a:ext cx="6101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 err="1" smtClean="0"/>
              <a:t>로버트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헨리</a:t>
            </a:r>
            <a:r>
              <a:rPr lang="en-US" altLang="ko-KR" dirty="0" smtClean="0"/>
              <a:t>(1924) </a:t>
            </a:r>
            <a:r>
              <a:rPr lang="ko-KR" altLang="en-US" dirty="0" err="1" smtClean="0"/>
              <a:t>캐서린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오맬리의</a:t>
            </a:r>
            <a:r>
              <a:rPr lang="ko-KR" altLang="en-US" dirty="0" smtClean="0"/>
              <a:t> 초상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 err="1" smtClean="0"/>
              <a:t>로버트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헨리</a:t>
            </a:r>
            <a:r>
              <a:rPr lang="en-US" altLang="ko-KR" dirty="0" smtClean="0"/>
              <a:t>(1902) At Far Rockaway</a:t>
            </a:r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1191165"/>
            <a:ext cx="11163298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아름답든 아니든 간에 진실하고 강렬한 내용을 도시를 돌아다니며 사냥감 찾듯이 찾으라</a:t>
            </a:r>
            <a:r>
              <a:rPr lang="en-US" altLang="ko-KR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</a:p>
          <a:p>
            <a:pPr lvl="0" algn="r">
              <a:lnSpc>
                <a:spcPct val="150000"/>
              </a:lnSpc>
            </a:pPr>
            <a:r>
              <a:rPr lang="en-US" altLang="ko-KR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ko-KR" altLang="en-US" sz="3200" b="1" dirty="0" err="1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로버트</a:t>
            </a:r>
            <a:r>
              <a:rPr lang="ko-KR" altLang="en-US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3200" b="1" dirty="0" err="1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헨리</a:t>
            </a:r>
            <a:endParaRPr lang="en-US" altLang="ko-KR" sz="5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391065"/>
            <a:ext cx="1116329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최근 미국 미술에서 이 나라의 특성과 국민의 삶을 생생하게 표현할 수 있는 </a:t>
            </a:r>
            <a:endParaRPr lang="en-US" altLang="ko-KR" sz="48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숨겨진 힘을 발견하여 앞장서서 실현한 사람은 그 분밖에 없다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</a:p>
          <a:p>
            <a:pPr algn="ctr">
              <a:lnSpc>
                <a:spcPct val="150000"/>
              </a:lnSpc>
            </a:pP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내가 </a:t>
            </a:r>
            <a:r>
              <a:rPr lang="ko-KR" altLang="en-US" sz="40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헨리를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극복하는데 약 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10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년이 걸렸다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  <a:endParaRPr lang="en-US" altLang="ko-KR" sz="40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lvl="0" algn="r">
              <a:lnSpc>
                <a:spcPct val="150000"/>
              </a:lnSpc>
            </a:pPr>
            <a:r>
              <a:rPr lang="en-US" altLang="ko-KR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ko-KR" altLang="en-US" sz="3200" b="1" dirty="0" err="1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로버트</a:t>
            </a:r>
            <a:r>
              <a:rPr lang="ko-KR" altLang="en-US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3200" b="1" dirty="0" err="1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헨리에</a:t>
            </a:r>
            <a:r>
              <a:rPr lang="ko-KR" altLang="en-US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대한 </a:t>
            </a:r>
            <a:r>
              <a:rPr lang="ko-KR" altLang="en-US" sz="3200" b="1" dirty="0" err="1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호퍼의</a:t>
            </a:r>
            <a:r>
              <a:rPr lang="ko-KR" altLang="en-US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평가</a:t>
            </a:r>
            <a:endParaRPr lang="en-US" altLang="ko-KR" sz="4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322" y="1"/>
            <a:ext cx="5148529" cy="64882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249679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1899 </a:t>
            </a:r>
            <a:r>
              <a:rPr lang="ko-KR" altLang="en-US" dirty="0" smtClean="0"/>
              <a:t>앉아 있는 여인 습작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1906 </a:t>
            </a:r>
            <a:r>
              <a:rPr lang="ko-KR" altLang="en-US" dirty="0" smtClean="0"/>
              <a:t>자화상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141" y="1"/>
            <a:ext cx="5590726" cy="648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602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897254" y="6488272"/>
            <a:ext cx="6101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1906 </a:t>
            </a:r>
            <a:r>
              <a:rPr lang="ko-KR" altLang="en-US" dirty="0" smtClean="0"/>
              <a:t>돈키호테 표지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19396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1925 </a:t>
            </a:r>
            <a:r>
              <a:rPr lang="ko-KR" altLang="en-US" dirty="0" smtClean="0"/>
              <a:t>호텔매거진 紙 표지</a:t>
            </a:r>
            <a:endParaRPr lang="ko-KR" altLang="en-US" dirty="0"/>
          </a:p>
        </p:txBody>
      </p:sp>
      <p:pic>
        <p:nvPicPr>
          <p:cNvPr id="1028" name="Picture 4" descr="C:\Users\Mosf\Desktop\모미\1925 표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8450" y="0"/>
            <a:ext cx="4972050" cy="6508552"/>
          </a:xfrm>
          <a:prstGeom prst="rect">
            <a:avLst/>
          </a:prstGeom>
          <a:noFill/>
        </p:spPr>
      </p:pic>
      <p:pic>
        <p:nvPicPr>
          <p:cNvPr id="1029" name="Picture 5" descr="C:\Users\Mosf\Desktop\모미\1906 돈키호테 표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9174" y="0"/>
            <a:ext cx="4200525" cy="64417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00" t="4658" r="3632" b="4397"/>
          <a:stretch>
            <a:fillRect/>
          </a:stretch>
        </p:blipFill>
        <p:spPr>
          <a:xfrm>
            <a:off x="1691640" y="-1"/>
            <a:ext cx="8351520" cy="68757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1907 </a:t>
            </a:r>
            <a:r>
              <a:rPr lang="ko-KR" altLang="en-US" dirty="0" smtClean="0"/>
              <a:t>아트의 다리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5150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733965"/>
            <a:ext cx="1116329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내가 이제까지 알고 있던 빛이 </a:t>
            </a:r>
            <a:endParaRPr lang="en-US" altLang="ko-KR" sz="5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아니었다</a:t>
            </a:r>
            <a:r>
              <a:rPr lang="en-US" altLang="ko-KR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그림자도 빛을 발하고</a:t>
            </a:r>
            <a:r>
              <a:rPr lang="en-US" altLang="ko-KR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반사되는 빛도 각양각색이었다</a:t>
            </a:r>
            <a:r>
              <a:rPr lang="en-US" altLang="ko-KR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다리 밑에도 특별한 빛이 있었다</a:t>
            </a:r>
            <a:r>
              <a:rPr lang="en-US" altLang="ko-KR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2243" y="-1"/>
            <a:ext cx="7830649" cy="68790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1908 </a:t>
            </a:r>
            <a:r>
              <a:rPr lang="ko-KR" altLang="en-US" dirty="0" smtClean="0"/>
              <a:t>철로의 기차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9574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 err="1" smtClean="0"/>
              <a:t>윌리엄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터너</a:t>
            </a:r>
            <a:r>
              <a:rPr lang="en-US" altLang="ko-KR" dirty="0" smtClean="0"/>
              <a:t>(1844) / </a:t>
            </a:r>
            <a:r>
              <a:rPr lang="ko-KR" altLang="en-US" dirty="0" smtClean="0"/>
              <a:t>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증기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속도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위대한 서부 철도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2097" y="0"/>
            <a:ext cx="8640073" cy="644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220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865" y="0"/>
            <a:ext cx="10529800" cy="65063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 err="1" smtClean="0"/>
              <a:t>구스타프</a:t>
            </a:r>
            <a:r>
              <a:rPr lang="ko-KR" altLang="en-US" dirty="0" smtClean="0"/>
              <a:t> 쿠르베</a:t>
            </a:r>
            <a:r>
              <a:rPr lang="en-US" altLang="ko-KR" dirty="0" smtClean="0"/>
              <a:t>(1849) / </a:t>
            </a:r>
            <a:r>
              <a:rPr lang="ko-KR" altLang="en-US" dirty="0" err="1" smtClean="0"/>
              <a:t>돌깨는</a:t>
            </a:r>
            <a:r>
              <a:rPr lang="ko-KR" altLang="en-US" dirty="0" smtClean="0"/>
              <a:t> 사람들</a:t>
            </a:r>
          </a:p>
        </p:txBody>
      </p:sp>
    </p:spTree>
    <p:extLst>
      <p:ext uri="{BB962C8B-B14F-4D97-AF65-F5344CB8AC3E}">
        <p14:creationId xmlns:p14="http://schemas.microsoft.com/office/powerpoint/2010/main" xmlns="" val="68703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 err="1" smtClean="0"/>
              <a:t>니콜라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푸생</a:t>
            </a:r>
            <a:r>
              <a:rPr lang="en-US" altLang="ko-KR" dirty="0" smtClean="0"/>
              <a:t>(1640) / </a:t>
            </a:r>
            <a:r>
              <a:rPr lang="ko-KR" altLang="en-US" dirty="0" smtClean="0"/>
              <a:t>예루살렘 성전의 파괴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8672" y="0"/>
            <a:ext cx="8753072" cy="648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9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2560" y="-1"/>
            <a:ext cx="8860883" cy="68760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1908 El Station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6512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1909 </a:t>
            </a:r>
            <a:r>
              <a:rPr lang="ko-KR" altLang="en-US" dirty="0" smtClean="0"/>
              <a:t>여름의 실내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4705" y="-1"/>
            <a:ext cx="825094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072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429165"/>
            <a:ext cx="1116329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내가 다시 미국에 돌아왔을 때 </a:t>
            </a:r>
            <a:endParaRPr lang="en-US" altLang="ko-KR" sz="5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미국은 무시무시하게 거칠고 조잡해 보였다</a:t>
            </a:r>
            <a:r>
              <a:rPr lang="en-US" altLang="ko-KR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내가 유럽을 극복하는데 </a:t>
            </a:r>
            <a:endParaRPr lang="en-US" altLang="ko-KR" sz="5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10</a:t>
            </a:r>
            <a:r>
              <a:rPr lang="ko-KR" altLang="en-US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년이 걸렸다</a:t>
            </a:r>
            <a:r>
              <a:rPr lang="en-US" altLang="ko-KR" sz="5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</a:p>
          <a:p>
            <a:pPr lvl="0" algn="r">
              <a:lnSpc>
                <a:spcPct val="150000"/>
              </a:lnSpc>
            </a:pPr>
            <a:r>
              <a:rPr lang="en-US" altLang="ko-KR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en-US" altLang="ko-KR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1910</a:t>
            </a:r>
            <a:r>
              <a:rPr lang="ko-KR" altLang="en-US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년</a:t>
            </a:r>
            <a:r>
              <a:rPr lang="en-US" altLang="ko-KR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유럽여행을 마치고 돌아온 후</a:t>
            </a:r>
            <a:endParaRPr lang="en-US" altLang="ko-KR" sz="4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0887" y="0"/>
            <a:ext cx="82502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1912 </a:t>
            </a:r>
            <a:r>
              <a:rPr lang="ko-KR" altLang="en-US" dirty="0" smtClean="0"/>
              <a:t>항해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5933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1912 </a:t>
            </a:r>
            <a:r>
              <a:rPr lang="ko-KR" altLang="en-US" dirty="0" smtClean="0"/>
              <a:t>등대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5583" y="0"/>
            <a:ext cx="8331989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710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1912 American Village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0"/>
            <a:ext cx="9644063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415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 err="1" smtClean="0"/>
              <a:t>카미유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피사로</a:t>
            </a:r>
            <a:r>
              <a:rPr lang="en-US" altLang="ko-KR" dirty="0" smtClean="0"/>
              <a:t>(1897) </a:t>
            </a:r>
            <a:r>
              <a:rPr lang="ko-KR" altLang="en-US" dirty="0" err="1" smtClean="0"/>
              <a:t>몽마르뜨의</a:t>
            </a:r>
            <a:r>
              <a:rPr lang="ko-KR" altLang="en-US" dirty="0" smtClean="0"/>
              <a:t> 아침</a:t>
            </a:r>
            <a:r>
              <a:rPr lang="en-US" altLang="ko-KR" dirty="0" smtClean="0"/>
              <a:t>, </a:t>
            </a:r>
            <a:r>
              <a:rPr lang="ko-KR" altLang="en-US" dirty="0" smtClean="0"/>
              <a:t>회색 날씨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7461" y="30615"/>
            <a:ext cx="7910262" cy="646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738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11017"/>
            <a:ext cx="12192000" cy="6226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1912 Blue Night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9191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1965 </a:t>
            </a:r>
            <a:r>
              <a:rPr lang="ko-KR" altLang="en-US" dirty="0" smtClean="0"/>
              <a:t>두 코미디언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641"/>
            <a:ext cx="9728791" cy="686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835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/>
          <a:srcRect l="13000" t="11630" r="46182" b="10445"/>
          <a:stretch/>
        </p:blipFill>
        <p:spPr>
          <a:xfrm>
            <a:off x="0" y="-283416"/>
            <a:ext cx="12192000" cy="714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083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5879" y="10633"/>
            <a:ext cx="7857460" cy="68624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1925 </a:t>
            </a:r>
            <a:r>
              <a:rPr lang="ko-KR" altLang="en-US" dirty="0" smtClean="0"/>
              <a:t>철로 옆 주택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85958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1926 </a:t>
            </a:r>
            <a:r>
              <a:rPr lang="ko-KR" altLang="en-US" dirty="0" smtClean="0"/>
              <a:t>일요일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56391" y="-1"/>
            <a:ext cx="7855824" cy="685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0912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581565"/>
            <a:ext cx="1116329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“&lt;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일요일</a:t>
            </a: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&gt;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은 표현이나 주제─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텅 빈 고요한 거리와 깔끔한 차림의 무기력한 노동자</a:t>
            </a: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─</a:t>
            </a:r>
          </a:p>
          <a:p>
            <a:pPr algn="ctr">
              <a:lnSpc>
                <a:spcPct val="150000"/>
              </a:lnSpc>
            </a:pP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면에서 </a:t>
            </a:r>
            <a:r>
              <a:rPr lang="ko-KR" altLang="en-US" sz="44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미국성을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절대 의심할 수 없는 진정한 미국적인 작품이다</a:t>
            </a: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44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호퍼는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평범하고 진부한 것으로부터 아름다움과 해학을 창조한다</a:t>
            </a: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</a:p>
          <a:p>
            <a:pPr lvl="0" algn="r">
              <a:lnSpc>
                <a:spcPct val="150000"/>
              </a:lnSpc>
            </a:pPr>
            <a:r>
              <a:rPr lang="en-US" altLang="ko-KR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ko-KR" altLang="en-US" sz="3200" b="1" dirty="0" err="1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브루클린</a:t>
            </a:r>
            <a:r>
              <a:rPr lang="ko-KR" altLang="en-US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3200" b="1" dirty="0" err="1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데일리</a:t>
            </a:r>
            <a:r>
              <a:rPr lang="ko-KR" altLang="en-US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3200" b="1" dirty="0" err="1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이글</a:t>
            </a:r>
            <a:r>
              <a:rPr lang="en-US" altLang="ko-KR" sz="3200" b="1" dirty="0" smtClean="0">
                <a:solidFill>
                  <a:prstClr val="black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(1926.3.7.)</a:t>
            </a:r>
            <a:endParaRPr lang="en-US" altLang="ko-KR" sz="5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52" y="86265"/>
            <a:ext cx="1162049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나를 미치게 하는 것은 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‘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미국적 정경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(American Scene)’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에 관한 언급이다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나는 결단코 </a:t>
            </a:r>
            <a:r>
              <a:rPr lang="ko-KR" altLang="en-US" sz="40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벤튼이나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40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커리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같은 중서부 </a:t>
            </a:r>
            <a:endParaRPr lang="en-US" altLang="ko-KR" sz="40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작가들처럼 미국적 정경을 표현하려고 </a:t>
            </a:r>
            <a:endParaRPr lang="en-US" altLang="ko-KR" sz="40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노력한 적이 없다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미국적 정경을 그리는 작가들은 미국을 모방하지만 나는 항상 나 자신을 모방하기를 원한다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”</a:t>
            </a:r>
            <a:endParaRPr lang="en-US" altLang="ko-KR" sz="40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1927 </a:t>
            </a:r>
            <a:r>
              <a:rPr lang="ko-KR" altLang="en-US" dirty="0" smtClean="0"/>
              <a:t>약국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2112" y="0"/>
            <a:ext cx="9426581" cy="683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878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1927 </a:t>
            </a:r>
            <a:r>
              <a:rPr lang="ko-KR" altLang="en-US" dirty="0" smtClean="0"/>
              <a:t>자동판매기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2233" y="0"/>
            <a:ext cx="8635681" cy="68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341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1927 </a:t>
            </a:r>
            <a:r>
              <a:rPr lang="ko-KR" altLang="en-US" dirty="0" smtClean="0"/>
              <a:t>등대 언덕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0616" y="0"/>
            <a:ext cx="9887708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446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1927 </a:t>
            </a:r>
            <a:r>
              <a:rPr lang="ko-KR" altLang="en-US" dirty="0" smtClean="0"/>
              <a:t>통로의 두 사람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8532" y="10633"/>
            <a:ext cx="7279212" cy="686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4867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1927 </a:t>
            </a:r>
            <a:r>
              <a:rPr lang="ko-KR" altLang="en-US" dirty="0" smtClean="0"/>
              <a:t>도시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4714" y="0"/>
            <a:ext cx="8761845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61936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1924?~27? </a:t>
            </a:r>
            <a:r>
              <a:rPr lang="ko-KR" altLang="en-US" dirty="0" smtClean="0"/>
              <a:t>누워있는 누드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304405" cy="648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34344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1928 </a:t>
            </a:r>
            <a:r>
              <a:rPr lang="ko-KR" altLang="en-US" dirty="0" smtClean="0"/>
              <a:t>밤의 창문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5532" y="0"/>
            <a:ext cx="7855268" cy="69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47438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470" y="6488272"/>
            <a:ext cx="697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1929 </a:t>
            </a:r>
            <a:r>
              <a:rPr lang="ko-KR" altLang="en-US" dirty="0" smtClean="0"/>
              <a:t>중국 음식점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2497" y="12861"/>
            <a:ext cx="8259323" cy="684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8280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dirty="0" smtClean="0"/>
              <a:t>1927 </a:t>
            </a:r>
            <a:r>
              <a:rPr lang="en-US" altLang="ko-KR" dirty="0"/>
              <a:t>Cobbs Barns And Distant </a:t>
            </a:r>
            <a:r>
              <a:rPr lang="en-US" altLang="ko-KR" dirty="0" smtClean="0"/>
              <a:t>Houses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8167" y="0"/>
            <a:ext cx="8375567" cy="648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69034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1930 </a:t>
            </a:r>
            <a:r>
              <a:rPr lang="ko-KR" altLang="en-US" dirty="0" smtClean="0"/>
              <a:t>이른 일요일 아침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050" y="-1"/>
            <a:ext cx="11243310" cy="647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29252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-142335"/>
            <a:ext cx="11163298" cy="704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무시무시한 아름다움을 가진 우리의 </a:t>
            </a:r>
            <a:endParaRPr lang="en-US" altLang="ko-KR" sz="4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고유의 건축물─눈을 자극시키는 색상 또는 바랜 듯한 색상의 섬세한 조화가 돋보이는 </a:t>
            </a:r>
            <a:endParaRPr lang="en-US" altLang="ko-KR" sz="4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4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고딕풍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또는 프랑스식의 </a:t>
            </a:r>
            <a:r>
              <a:rPr lang="ko-KR" altLang="en-US" sz="44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만사드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지붕들이 </a:t>
            </a:r>
            <a:endParaRPr lang="en-US" altLang="ko-KR" sz="4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끝없이 길게 뻗어있는 길 위를 따라 나란히 줄지어 있는 모습─이 미국적 정경을 솔직히 묘사하면서 계속해서 나타나고 있다</a:t>
            </a: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  <a:endParaRPr lang="en-US" altLang="ko-KR" sz="4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smtClean="0"/>
              <a:t>1931 </a:t>
            </a:r>
            <a:r>
              <a:rPr lang="ko-KR" altLang="en-US" dirty="0" smtClean="0"/>
              <a:t>호텔방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7393" y="-1"/>
            <a:ext cx="7520507" cy="685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77908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1937 </a:t>
            </a:r>
            <a:r>
              <a:rPr lang="ko-KR" altLang="en-US" dirty="0" smtClean="0"/>
              <a:t>셰리던 극장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164433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64436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1939 </a:t>
            </a:r>
            <a:r>
              <a:rPr lang="ko-KR" altLang="en-US" dirty="0" err="1" smtClean="0"/>
              <a:t>코드곶의</a:t>
            </a:r>
            <a:r>
              <a:rPr lang="ko-KR" altLang="en-US" dirty="0" smtClean="0"/>
              <a:t> 저녁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292856" cy="687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23169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1939 </a:t>
            </a:r>
            <a:r>
              <a:rPr lang="ko-KR" altLang="en-US" dirty="0" smtClean="0"/>
              <a:t>큰 파도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6419" y="0"/>
            <a:ext cx="9335386" cy="690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40880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1939 </a:t>
            </a:r>
            <a:r>
              <a:rPr lang="ko-KR" altLang="en-US" dirty="0" smtClean="0"/>
              <a:t>뉴욕 극장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9132" y="-4023"/>
            <a:ext cx="8496981" cy="686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81074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1940 </a:t>
            </a:r>
            <a:r>
              <a:rPr lang="ko-KR" altLang="en-US" dirty="0" smtClean="0"/>
              <a:t>충전소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313" y="0"/>
            <a:ext cx="9999889" cy="687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43628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1940 </a:t>
            </a:r>
            <a:r>
              <a:rPr lang="ko-KR" altLang="en-US" dirty="0" smtClean="0"/>
              <a:t>뉴욕의 방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8094" y="0"/>
            <a:ext cx="8611961" cy="686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53256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10065"/>
            <a:ext cx="11163298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때로 그의 기법은 움직임이나 변화를 암시하는가 하면</a:t>
            </a: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그림의 인물을 완전히 고정시키는 바람에 가장 잘된 작품들도 마치 멈춰버린 영화의 한 장면을 보는 듯 하기도 하다</a:t>
            </a: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44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호퍼의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시각이며 파편화 기법</a:t>
            </a: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조명 방식은 영화나 연극을 연상시키곤 한다</a:t>
            </a:r>
            <a:r>
              <a:rPr lang="en-US" altLang="ko-KR" sz="4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</a:p>
          <a:p>
            <a:pPr algn="r">
              <a:lnSpc>
                <a:spcPct val="150000"/>
              </a:lnSpc>
            </a:pPr>
            <a:r>
              <a:rPr lang="en-US" altLang="ko-KR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브라이언</a:t>
            </a:r>
            <a:r>
              <a:rPr lang="ko-KR" altLang="en-US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오토허티</a:t>
            </a:r>
            <a:endParaRPr lang="en-US" altLang="ko-KR" sz="3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1940 </a:t>
            </a:r>
            <a:r>
              <a:rPr lang="ko-KR" altLang="en-US" dirty="0" smtClean="0"/>
              <a:t>밤의 사무실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268" y="0"/>
            <a:ext cx="8824232" cy="683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61702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476790"/>
            <a:ext cx="11163298" cy="578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이 그림은 어두워진 후 뉴욕시에서 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‘L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트레인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’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을 여러 번 탔을 때 처음 암시되었다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사무실 내부에의 </a:t>
            </a:r>
            <a:endParaRPr lang="en-US" altLang="ko-KR" sz="36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일별은 너무도 휙휙 빨리 지나감으로써 나의 마음 속에 신선하고 생생한 인상을 남겼다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나의 목적은 공중에 떠있는 듯한 사무실 내부의 </a:t>
            </a:r>
            <a:r>
              <a:rPr lang="ko-KR" altLang="en-US" sz="36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고립감과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외로움을 표현</a:t>
            </a:r>
            <a:endParaRPr lang="en-US" altLang="ko-KR" sz="36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하고자 한 것이다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사무실의 가구들은 내게 대단히 </a:t>
            </a:r>
            <a:endParaRPr lang="en-US" altLang="ko-KR" sz="36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중요한 의미를 지닌 것이다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  <a:endParaRPr lang="en-US" altLang="ko-KR" sz="36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1941 </a:t>
            </a:r>
            <a:r>
              <a:rPr lang="ko-KR" altLang="en-US" dirty="0" smtClean="0"/>
              <a:t>누드쇼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3755" y="0"/>
            <a:ext cx="8171978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82288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391065"/>
            <a:ext cx="1116329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발로 찼다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그는 내 팔뚝을 잡고 스튜디오까지 질질 끌고 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갔다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나는 뼈가 으스러질 정도로 그를 물었다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그제서야 그가 나를 놓아줬다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너무 세게 물어서 내 이빨이 그의 뼈에 닿는 것이 느껴졌다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  <a:endParaRPr lang="en-US" altLang="ko-KR" sz="48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en-US" altLang="ko-KR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조세핀</a:t>
            </a:r>
            <a:r>
              <a:rPr lang="ko-KR" altLang="en-US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호퍼의</a:t>
            </a:r>
            <a:r>
              <a:rPr lang="ko-KR" altLang="en-US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일기장 중에서</a:t>
            </a:r>
            <a:endParaRPr lang="en-US" altLang="ko-KR" sz="3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1942 Nighthawks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0563" y="0"/>
            <a:ext cx="11791950" cy="654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04766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124365"/>
            <a:ext cx="1116329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“&lt;Nighthawks&gt;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는 내가 밤거리를 어떻게 </a:t>
            </a:r>
            <a:endParaRPr lang="en-US" altLang="ko-KR" sz="40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상상하는지에 관해 잘 보여준다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특별히 고독한 장소라는 생각을 가질 필요까지는 없는 것이다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나는 장면을 극도로 단순화했으며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레스토랑을 넓게 그렸다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아마도 나는 무의식적으로 대도시에서의 고독을 그리고 싶었던 것 같다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391065"/>
            <a:ext cx="1116329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어떠한 사회문제나 개혁운동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대망을 품지 않은 고요하고 </a:t>
            </a:r>
            <a:endParaRPr lang="en-US" altLang="ko-KR" sz="48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무사태평한 주변 상황 안에서 </a:t>
            </a:r>
            <a:endParaRPr lang="en-US" altLang="ko-KR" sz="48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매우 역동적인 힘이 존재하는 </a:t>
            </a:r>
            <a:endParaRPr lang="en-US" altLang="ko-KR" sz="48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구성을 보여준다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  <a:endParaRPr lang="en-US" altLang="ko-KR" sz="48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en-US" altLang="ko-KR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프레데릭</a:t>
            </a:r>
            <a:r>
              <a:rPr lang="ko-KR" altLang="en-US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스위트</a:t>
            </a:r>
            <a:endParaRPr lang="en-US" altLang="ko-KR" sz="3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1943 </a:t>
            </a:r>
            <a:r>
              <a:rPr lang="ko-KR" altLang="en-US" dirty="0" smtClean="0"/>
              <a:t>호텔로비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0571" y="0"/>
            <a:ext cx="8376557" cy="686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34965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1943 </a:t>
            </a:r>
            <a:r>
              <a:rPr lang="ko-KR" altLang="en-US" dirty="0" smtClean="0"/>
              <a:t>호텔로비</a:t>
            </a:r>
            <a:endParaRPr lang="en-US" altLang="ko-KR" dirty="0" smtClean="0"/>
          </a:p>
        </p:txBody>
      </p:sp>
      <p:pic>
        <p:nvPicPr>
          <p:cNvPr id="7170" name="Picture 2" descr="C:\Users\Mosf\Desktop\1943 여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" y="-1"/>
            <a:ext cx="9489854" cy="6858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134965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1947 </a:t>
            </a:r>
            <a:r>
              <a:rPr lang="ko-KR" altLang="en-US" dirty="0" err="1" smtClean="0"/>
              <a:t>펜실베니아</a:t>
            </a:r>
            <a:r>
              <a:rPr lang="ko-KR" altLang="en-US" dirty="0" smtClean="0"/>
              <a:t> 탄광촌</a:t>
            </a:r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462977" cy="672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91031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1947 </a:t>
            </a:r>
            <a:r>
              <a:rPr lang="ko-KR" altLang="en-US" dirty="0" smtClean="0"/>
              <a:t>여름 저녁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179"/>
            <a:ext cx="9739423" cy="689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84977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1948 </a:t>
            </a:r>
            <a:r>
              <a:rPr lang="ko-KR" altLang="en-US" dirty="0" smtClean="0"/>
              <a:t>아침 </a:t>
            </a:r>
            <a:r>
              <a:rPr lang="en-US" altLang="ko-KR" dirty="0" smtClean="0"/>
              <a:t>7</a:t>
            </a:r>
            <a:r>
              <a:rPr lang="ko-KR" altLang="en-US" dirty="0" smtClean="0"/>
              <a:t>시</a:t>
            </a:r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1149" y="0"/>
            <a:ext cx="9007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92094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1949 </a:t>
            </a:r>
            <a:r>
              <a:rPr lang="ko-KR" altLang="en-US" dirty="0" smtClean="0"/>
              <a:t>정오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853" y="0"/>
            <a:ext cx="9967448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84661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1949 </a:t>
            </a:r>
            <a:r>
              <a:rPr lang="ko-KR" altLang="en-US" dirty="0" smtClean="0"/>
              <a:t>밤의 회의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4129"/>
            <a:ext cx="9781953" cy="684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17107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1950 </a:t>
            </a:r>
            <a:r>
              <a:rPr lang="ko-KR" altLang="en-US" dirty="0" smtClean="0"/>
              <a:t>도시의 여름</a:t>
            </a:r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103" y="1"/>
            <a:ext cx="9731411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89077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1950 </a:t>
            </a:r>
            <a:r>
              <a:rPr lang="ko-KR" altLang="en-US" dirty="0" err="1" smtClean="0"/>
              <a:t>케이프곶의</a:t>
            </a:r>
            <a:r>
              <a:rPr lang="ko-KR" altLang="en-US" dirty="0" smtClean="0"/>
              <a:t> 아침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6507" y="0"/>
            <a:ext cx="8000538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40323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1951 </a:t>
            </a:r>
            <a:r>
              <a:rPr lang="ko-KR" altLang="en-US" dirty="0" smtClean="0"/>
              <a:t>바다 옆 방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652" y="396"/>
            <a:ext cx="9351278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37598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-142335"/>
            <a:ext cx="11163298" cy="680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어쩌면 나에겐 인간적 면모가 부족한지도 모르겠다</a:t>
            </a:r>
            <a:r>
              <a:rPr lang="en-US" altLang="ko-KR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나는 햇빛을 그리더라도 </a:t>
            </a:r>
            <a:endParaRPr lang="en-US" altLang="ko-KR" sz="60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집의 벽 위로 쏟아지는 햇빛을 </a:t>
            </a:r>
            <a:endParaRPr lang="en-US" altLang="ko-KR" sz="60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그리고 싶었다</a:t>
            </a:r>
            <a:r>
              <a:rPr lang="en-US" altLang="ko-KR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1952 Morning Sun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122" y="0"/>
            <a:ext cx="9815273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51215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678797" y="-1707245"/>
            <a:ext cx="6796308" cy="1021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-142335"/>
            <a:ext cx="11163298" cy="680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그림이란 실제의 장소를 </a:t>
            </a:r>
            <a:endParaRPr lang="en-US" altLang="ko-KR" sz="60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그대로 옮기는 작업이 아니라</a:t>
            </a:r>
            <a:r>
              <a:rPr lang="en-US" altLang="ko-KR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그곳을 이루는 여러 요소들이 </a:t>
            </a:r>
            <a:endParaRPr lang="en-US" altLang="ko-KR" sz="60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제공하는 윤곽과 인상들을 </a:t>
            </a:r>
            <a:endParaRPr lang="en-US" altLang="ko-KR" sz="60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조합해내는 것이다</a:t>
            </a:r>
            <a:r>
              <a:rPr lang="en-US" altLang="ko-KR" sz="6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1952 </a:t>
            </a:r>
            <a:r>
              <a:rPr lang="ko-KR" altLang="en-US" dirty="0" smtClean="0"/>
              <a:t>철로 옆 호텔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1049" y="396"/>
            <a:ext cx="8882907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51897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1953 </a:t>
            </a:r>
            <a:r>
              <a:rPr lang="ko-KR" altLang="en-US" dirty="0" smtClean="0"/>
              <a:t>소도시의 오피스</a:t>
            </a:r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050" y="0"/>
            <a:ext cx="8907236" cy="690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95064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391065"/>
            <a:ext cx="11163298" cy="6412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40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호퍼의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작품에서 창문은 박해하는 자와 </a:t>
            </a:r>
            <a:r>
              <a:rPr lang="ko-KR" altLang="en-US" sz="40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박해받는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자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그리고 이제껏 제대로 </a:t>
            </a:r>
            <a:r>
              <a:rPr lang="ko-KR" altLang="en-US" sz="40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주목받지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못했던 증인 사이에 존재하는 환상적 상호관계를 나타내는 공통분모이다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(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중략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) 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그런가 하면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40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호퍼는</a:t>
            </a:r>
            <a:r>
              <a:rPr lang="ko-KR" altLang="en-US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관객이 지닌 잠재성이 따른 무수한 접근 통로를 열어 놓고 있는 중립적 형식에 도달한 예술가이다</a:t>
            </a:r>
            <a:r>
              <a:rPr lang="en-US" altLang="ko-KR" sz="4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</a:p>
          <a:p>
            <a:pPr algn="r">
              <a:lnSpc>
                <a:spcPct val="150000"/>
              </a:lnSpc>
            </a:pPr>
            <a:r>
              <a:rPr lang="en-US" altLang="ko-KR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브라이언</a:t>
            </a:r>
            <a:r>
              <a:rPr lang="ko-KR" altLang="en-US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오토허티</a:t>
            </a:r>
            <a:endParaRPr lang="en-US" altLang="ko-KR" sz="3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1955 </a:t>
            </a:r>
            <a:r>
              <a:rPr lang="ko-KR" altLang="en-US" dirty="0" err="1" smtClean="0"/>
              <a:t>사우스캐롤라이나의</a:t>
            </a:r>
            <a:r>
              <a:rPr lang="ko-KR" altLang="en-US" dirty="0" smtClean="0"/>
              <a:t> 아침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6"/>
            <a:ext cx="8572005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042603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1956 </a:t>
            </a:r>
            <a:r>
              <a:rPr lang="ko-KR" altLang="en-US" dirty="0" err="1" smtClean="0"/>
              <a:t>브라운스톤의</a:t>
            </a:r>
            <a:r>
              <a:rPr lang="ko-KR" altLang="en-US" dirty="0" smtClean="0"/>
              <a:t> 햇살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1355"/>
            <a:ext cx="8262257" cy="685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89635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1957 </a:t>
            </a:r>
            <a:r>
              <a:rPr lang="ko-KR" altLang="en-US" dirty="0" smtClean="0"/>
              <a:t>웨스턴 모텔</a:t>
            </a:r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967447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5365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1959 </a:t>
            </a:r>
            <a:r>
              <a:rPr lang="ko-KR" altLang="en-US" dirty="0" smtClean="0"/>
              <a:t>철학으로의 소풍</a:t>
            </a:r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127671" cy="687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40801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1960 2</a:t>
            </a:r>
            <a:r>
              <a:rPr lang="ko-KR" altLang="en-US" dirty="0" smtClean="0"/>
              <a:t>층의 햇살</a:t>
            </a:r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7811" y="0"/>
            <a:ext cx="8376557" cy="685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67294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1960 </a:t>
            </a:r>
            <a:r>
              <a:rPr lang="ko-KR" altLang="en-US" dirty="0" smtClean="0"/>
              <a:t>일광욕하는 사람들</a:t>
            </a:r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601200" cy="652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012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391065"/>
            <a:ext cx="1116329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그의 작품이 나타내는 구도는 관찰이나 인상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사색의 결과로서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정교하면서도 반성적으로 짜여져 있다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그래서 이 구도는 이미 만들어진 회화적 언어의 내부에서 형태를 이룬다</a:t>
            </a:r>
            <a:r>
              <a:rPr lang="en-US" altLang="ko-KR" sz="48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</a:p>
          <a:p>
            <a:pPr algn="r">
              <a:lnSpc>
                <a:spcPct val="150000"/>
              </a:lnSpc>
            </a:pPr>
            <a:r>
              <a:rPr lang="en-US" altLang="ko-KR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윌리엄</a:t>
            </a:r>
            <a:r>
              <a:rPr lang="ko-KR" altLang="en-US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C.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세츠</a:t>
            </a:r>
            <a:endParaRPr lang="en-US" altLang="ko-KR" sz="3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1961 Woman in the Sun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715500" cy="651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137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1962 </a:t>
            </a:r>
            <a:r>
              <a:rPr lang="ko-KR" altLang="en-US" dirty="0" smtClean="0"/>
              <a:t>뉴욕 사무실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1446" y="396"/>
            <a:ext cx="8251983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800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1963 </a:t>
            </a:r>
            <a:r>
              <a:rPr lang="ko-KR" altLang="en-US" dirty="0" smtClean="0"/>
              <a:t>빈방의 빛</a:t>
            </a:r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288" y="0"/>
            <a:ext cx="9471829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648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1963 </a:t>
            </a:r>
            <a:r>
              <a:rPr lang="ko-KR" altLang="en-US" dirty="0" err="1" smtClean="0"/>
              <a:t>인터미션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1124" y="0"/>
            <a:ext cx="10449682" cy="68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431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43800" y="6488272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dirty="0" smtClean="0"/>
              <a:t>1965 Chair Car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804" y="0"/>
            <a:ext cx="8768443" cy="687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246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457200"/>
            <a:ext cx="11163298" cy="578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모든 예술가들이 마찬가지지만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후기 작품의 틀은 그 사람의 초기 작품 안에 고스란히 담겨있게 마련이다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예술가가 자신의 작품을 구축해내는 중심축은 바로 자기 자신이다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바로 예술가의 자아와 인성이 작품세계의 중심을 이루는 것이다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어느 정도 변화가 있을지언정 과거의 모습은 현재에도 여전히 간직되고 있다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lang="ko-KR" altLang="en-US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방법이나 주제는 바뀌어도 예술가는 거의 변하지 않는다</a:t>
            </a:r>
            <a:r>
              <a:rPr lang="en-US" altLang="ko-KR" sz="3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  <a:endParaRPr lang="en-US" altLang="ko-KR" sz="1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2" y="1457865"/>
            <a:ext cx="1116329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7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“</a:t>
            </a:r>
            <a:r>
              <a:rPr lang="ko-KR" altLang="en-US" sz="7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그의 예술은 예술이 아닌 </a:t>
            </a:r>
            <a:endParaRPr lang="en-US" altLang="ko-KR" sz="7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7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삶에 기반을 두었다</a:t>
            </a:r>
            <a:r>
              <a:rPr lang="en-US" altLang="ko-KR" sz="7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.”</a:t>
            </a:r>
            <a:endParaRPr lang="en-US" altLang="ko-KR" sz="7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en-US" altLang="ko-KR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로이드</a:t>
            </a:r>
            <a:r>
              <a:rPr lang="ko-KR" altLang="en-US" sz="3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32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굿리치</a:t>
            </a:r>
            <a:endParaRPr lang="en-US" altLang="ko-KR" sz="3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1855173"/>
            <a:ext cx="12192000" cy="2315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8800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호퍼를</a:t>
            </a:r>
            <a:r>
              <a:rPr lang="ko-KR" altLang="en-US" sz="88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다시 그리다</a:t>
            </a:r>
            <a:endParaRPr lang="en-US" altLang="ko-KR" sz="8800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32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24650" y="6488272"/>
            <a:ext cx="546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ko-KR" altLang="en-US" dirty="0" err="1" smtClean="0"/>
              <a:t>나스티아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누드딕</a:t>
            </a:r>
            <a:r>
              <a:rPr lang="en-US" altLang="ko-KR" dirty="0" smtClean="0"/>
              <a:t>(2014) </a:t>
            </a:r>
            <a:r>
              <a:rPr lang="en-US" altLang="ko-KR" dirty="0" err="1" smtClean="0"/>
              <a:t>emoji</a:t>
            </a:r>
            <a:r>
              <a:rPr lang="en-US" altLang="ko-KR" dirty="0" smtClean="0"/>
              <a:t>-nation. Part2 </a:t>
            </a:r>
            <a:r>
              <a:rPr lang="ko-KR" altLang="en-US" dirty="0" smtClean="0"/>
              <a:t>중에서</a:t>
            </a:r>
            <a:endParaRPr lang="en-US" altLang="ko-KR" dirty="0" smtClean="0"/>
          </a:p>
        </p:txBody>
      </p:sp>
      <p:pic>
        <p:nvPicPr>
          <p:cNvPr id="2050" name="Picture 2" descr="C:\Users\Mosf\Desktop\모미\뉴프로젝트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9262" y="1"/>
            <a:ext cx="8655779" cy="6515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4246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24650" y="6488272"/>
            <a:ext cx="546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ko-KR" altLang="en-US" dirty="0" err="1" smtClean="0"/>
              <a:t>나스티아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누드딕</a:t>
            </a:r>
            <a:r>
              <a:rPr lang="en-US" altLang="ko-KR" dirty="0" smtClean="0"/>
              <a:t>(2014) </a:t>
            </a:r>
            <a:r>
              <a:rPr lang="en-US" altLang="ko-KR" dirty="0" err="1" smtClean="0"/>
              <a:t>emoji</a:t>
            </a:r>
            <a:r>
              <a:rPr lang="en-US" altLang="ko-KR" dirty="0" smtClean="0"/>
              <a:t>-nation. Part2 </a:t>
            </a:r>
            <a:r>
              <a:rPr lang="ko-KR" altLang="en-US" dirty="0" smtClean="0"/>
              <a:t>중에서</a:t>
            </a:r>
            <a:endParaRPr lang="en-US" altLang="ko-KR" dirty="0" smtClean="0"/>
          </a:p>
        </p:txBody>
      </p:sp>
      <p:pic>
        <p:nvPicPr>
          <p:cNvPr id="3074" name="Picture 2" descr="C:\Users\Mosf\Desktop\모미\뉴프로젝트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3450" y="0"/>
            <a:ext cx="10325100" cy="64531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4246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24650" y="6488272"/>
            <a:ext cx="546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ko-KR" altLang="en-US" dirty="0" err="1" smtClean="0"/>
              <a:t>나스티아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누드딕</a:t>
            </a:r>
            <a:r>
              <a:rPr lang="en-US" altLang="ko-KR" dirty="0" smtClean="0"/>
              <a:t>(2014) </a:t>
            </a:r>
            <a:r>
              <a:rPr lang="en-US" altLang="ko-KR" dirty="0" err="1" smtClean="0"/>
              <a:t>emoji</a:t>
            </a:r>
            <a:r>
              <a:rPr lang="en-US" altLang="ko-KR" dirty="0" smtClean="0"/>
              <a:t>-nation. Part2 </a:t>
            </a:r>
            <a:r>
              <a:rPr lang="ko-KR" altLang="en-US" dirty="0" smtClean="0"/>
              <a:t>중에서</a:t>
            </a:r>
            <a:endParaRPr lang="en-US" altLang="ko-KR" dirty="0" smtClean="0"/>
          </a:p>
        </p:txBody>
      </p:sp>
      <p:pic>
        <p:nvPicPr>
          <p:cNvPr id="4098" name="Picture 2" descr="C:\Users\Mosf\Desktop\모미\뉴프로젝트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6850" y="-1"/>
            <a:ext cx="9315450" cy="65208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4246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24650" y="6488272"/>
            <a:ext cx="546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ko-KR" altLang="en-US" dirty="0" err="1" smtClean="0"/>
              <a:t>나스티아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누드딕</a:t>
            </a:r>
            <a:r>
              <a:rPr lang="en-US" altLang="ko-KR" dirty="0" smtClean="0"/>
              <a:t>(2014) </a:t>
            </a:r>
            <a:r>
              <a:rPr lang="en-US" altLang="ko-KR" dirty="0" err="1" smtClean="0"/>
              <a:t>emoji</a:t>
            </a:r>
            <a:r>
              <a:rPr lang="en-US" altLang="ko-KR" dirty="0" smtClean="0"/>
              <a:t>-nation. Part2 </a:t>
            </a:r>
            <a:r>
              <a:rPr lang="ko-KR" altLang="en-US" dirty="0" smtClean="0"/>
              <a:t>중에서</a:t>
            </a:r>
            <a:endParaRPr lang="en-US" altLang="ko-KR" dirty="0" smtClean="0"/>
          </a:p>
        </p:txBody>
      </p:sp>
      <p:pic>
        <p:nvPicPr>
          <p:cNvPr id="5122" name="Picture 2" descr="C:\Users\Mosf\Desktop\모미\뉴프로젝트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4475" y="0"/>
            <a:ext cx="9115425" cy="6458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4246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24650" y="6488272"/>
            <a:ext cx="546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ko-KR" altLang="en-US" dirty="0" err="1" smtClean="0"/>
              <a:t>나스티아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누드딕</a:t>
            </a:r>
            <a:r>
              <a:rPr lang="en-US" altLang="ko-KR" dirty="0" smtClean="0"/>
              <a:t>(2014) </a:t>
            </a:r>
            <a:r>
              <a:rPr lang="en-US" altLang="ko-KR" dirty="0" err="1" smtClean="0"/>
              <a:t>emoji</a:t>
            </a:r>
            <a:r>
              <a:rPr lang="en-US" altLang="ko-KR" dirty="0" smtClean="0"/>
              <a:t>-nation. Part2 </a:t>
            </a:r>
            <a:r>
              <a:rPr lang="ko-KR" altLang="en-US" dirty="0" smtClean="0"/>
              <a:t>중에서</a:t>
            </a:r>
            <a:endParaRPr lang="en-US" altLang="ko-KR" dirty="0" smtClean="0"/>
          </a:p>
        </p:txBody>
      </p:sp>
      <p:pic>
        <p:nvPicPr>
          <p:cNvPr id="6146" name="Picture 2" descr="C:\Users\Mosf\Desktop\모미\뉴프로젝트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1612" y="1"/>
            <a:ext cx="9410829" cy="6496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4246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osf\Desktop\capture-d_c3a9cran-2014-01-23-c3a0-15-23-5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0"/>
            <a:ext cx="11201400" cy="686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sf\Desktop\shirley01_stephaniecumming(c)kgp photo by jerzy palac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03999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osf\Desktop\49131.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2192000" cy="6854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osf\Desktop\shirley02_stephaniecumming,tomhanslmaier,(c)kgp photo by jerzy palac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" y="1"/>
            <a:ext cx="1071296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osf\Desktop\shirley03_christophbach,stephaniecumming(c)kgp photo by jerzy palac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2192000" cy="6858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osf\Desktop\shirley05_stephaniecumming,christophbach_,(c)kgp photo by michaelac.theur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0"/>
            <a:ext cx="10315575" cy="68765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osf\Desktop\shirley04_stephaniecumming(c)kgp photo by michaelac.theur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2192000" cy="6858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osf\Desktop\shirley06_stephaniecumming(c)kgp photo by michaelac.theur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" y="0"/>
            <a:ext cx="10429875" cy="69527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Mosf\Desktop\f7_shirley_visions_of_reality_by_gustav_deutsch_photo_jerzy_palacz_yatz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Mosf\Desktop\i6Vg0Dye2R9DCgFHaf6cZVWAck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osf\Desktop\shirely_episode_7_(c)_gustav_deuts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3049" y="0"/>
            <a:ext cx="9172575" cy="68730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osf\Desktop\f16_shirley_visions_of_reality_by_gustav_deutsch_photo_jerzy_palacz_yatz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"/>
            <a:ext cx="1029102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1809</Words>
  <Application>Microsoft Office PowerPoint</Application>
  <PresentationFormat>사용자 지정</PresentationFormat>
  <Paragraphs>204</Paragraphs>
  <Slides>105</Slides>
  <Notes>12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105</vt:i4>
      </vt:variant>
    </vt:vector>
  </HeadingPairs>
  <TitlesOfParts>
    <vt:vector size="106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  <vt:lpstr>슬라이드 87</vt:lpstr>
      <vt:lpstr>슬라이드 88</vt:lpstr>
      <vt:lpstr>슬라이드 89</vt:lpstr>
      <vt:lpstr>슬라이드 90</vt:lpstr>
      <vt:lpstr>슬라이드 91</vt:lpstr>
      <vt:lpstr>슬라이드 92</vt:lpstr>
      <vt:lpstr>슬라이드 93</vt:lpstr>
      <vt:lpstr>슬라이드 94</vt:lpstr>
      <vt:lpstr>슬라이드 95</vt:lpstr>
      <vt:lpstr>슬라이드 96</vt:lpstr>
      <vt:lpstr>슬라이드 97</vt:lpstr>
      <vt:lpstr>슬라이드 98</vt:lpstr>
      <vt:lpstr>슬라이드 99</vt:lpstr>
      <vt:lpstr>슬라이드 100</vt:lpstr>
      <vt:lpstr>슬라이드 101</vt:lpstr>
      <vt:lpstr>슬라이드 102</vt:lpstr>
      <vt:lpstr>슬라이드 103</vt:lpstr>
      <vt:lpstr>슬라이드 104</vt:lpstr>
      <vt:lpstr>슬라이드 105</vt:lpstr>
    </vt:vector>
  </TitlesOfParts>
  <Company>LG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USER_PC</dc:creator>
  <cp:lastModifiedBy>Mosf</cp:lastModifiedBy>
  <cp:revision>113</cp:revision>
  <dcterms:created xsi:type="dcterms:W3CDTF">2017-03-27T01:20:25Z</dcterms:created>
  <dcterms:modified xsi:type="dcterms:W3CDTF">2017-04-06T08:52:51Z</dcterms:modified>
</cp:coreProperties>
</file>